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notesMasterIdLst>
    <p:notesMasterId r:id="rId9"/>
  </p:notesMasterIdLst>
  <p:sldIdLst>
    <p:sldId id="256" r:id="rId2"/>
    <p:sldId id="265" r:id="rId3"/>
    <p:sldId id="272" r:id="rId4"/>
    <p:sldId id="264" r:id="rId5"/>
    <p:sldId id="270" r:id="rId6"/>
    <p:sldId id="271" r:id="rId7"/>
    <p:sldId id="269" r:id="rId8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0" autoAdjust="0"/>
    <p:restoredTop sz="72959" autoAdjust="0"/>
  </p:normalViewPr>
  <p:slideViewPr>
    <p:cSldViewPr snapToGrid="0">
      <p:cViewPr varScale="1">
        <p:scale>
          <a:sx n="80" d="100"/>
          <a:sy n="80" d="100"/>
        </p:scale>
        <p:origin x="102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98F8AC3D-4DAB-4D3F-8B1B-E5C3FCA7C47D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7F339E9F-FFF6-4868-B1CF-C1681A8AB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84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9E9F-FFF6-4868-B1CF-C1681A8AB2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00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defTabSz="966612"/>
            <a:endParaRPr lang="en-US" dirty="0"/>
          </a:p>
          <a:p>
            <a:pPr defTabSz="966612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9E9F-FFF6-4868-B1CF-C1681A8AB2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837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9E9F-FFF6-4868-B1CF-C1681A8AB2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574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3FBDF-B396-AF03-D05E-4E9C21381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6443A3-3988-74E6-6A14-99C7F6B1EE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F243E8-2A84-35BA-EDF3-0F49FAB0D5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374BB-63B6-0F90-0258-1540ED9F9F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9E9F-FFF6-4868-B1CF-C1681A8AB2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9E9F-FFF6-4868-B1CF-C1681A8AB2F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507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39E9F-FFF6-4868-B1CF-C1681A8AB2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28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05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38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666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927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92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927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5/7/2024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728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5/7/2024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00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5/7/2024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547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49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522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861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68" r:id="rId6"/>
    <p:sldLayoutId id="2147483764" r:id="rId7"/>
    <p:sldLayoutId id="2147483765" r:id="rId8"/>
    <p:sldLayoutId id="2147483766" r:id="rId9"/>
    <p:sldLayoutId id="2147483767" r:id="rId10"/>
    <p:sldLayoutId id="214748376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6811A6C-040C-4C5A-8FF3-63EC6CC40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2EF3F9A-9717-4ACB-A30D-96694842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5998" cy="45739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3BCAE7-3D1B-7E33-8EE2-BBE0863600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4" y="397275"/>
            <a:ext cx="5230446" cy="3761257"/>
          </a:xfrm>
        </p:spPr>
        <p:txBody>
          <a:bodyPr anchor="ctr">
            <a:normAutofit/>
          </a:bodyPr>
          <a:lstStyle/>
          <a:p>
            <a:r>
              <a:rPr lang="en-US" sz="4800" dirty="0"/>
              <a:t>IXIS Data Science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931692-6F72-C335-6ED4-B50887EF02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182" y="4846029"/>
            <a:ext cx="5363817" cy="1375512"/>
          </a:xfrm>
        </p:spPr>
        <p:txBody>
          <a:bodyPr anchor="ctr">
            <a:normAutofit/>
          </a:bodyPr>
          <a:lstStyle/>
          <a:p>
            <a:r>
              <a:rPr lang="en-US" dirty="0"/>
              <a:t>Alexander Friedrichsen</a:t>
            </a:r>
          </a:p>
        </p:txBody>
      </p:sp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6AC6AC62-41D1-A099-62C2-1C5D44B58E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69" r="35275"/>
          <a:stretch/>
        </p:blipFill>
        <p:spPr>
          <a:xfrm>
            <a:off x="6095999" y="10"/>
            <a:ext cx="609600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690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E5F8F5-9D7D-64BD-390A-F340706DA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F06B261F-632C-43DC-8DC7-7723B3682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E524C7F-EE50-42C5-9434-7C78CE044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8" cy="68613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CA0236-5F21-67C4-2544-96F008DE4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5022630" cy="243003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Traffic, QTY Transactions: All Increasing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9DD5F17-3860-AF64-C342-D8849D0F8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552" y="3054927"/>
            <a:ext cx="5022630" cy="312203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/>
            <a:r>
              <a:rPr lang="en-US" sz="1800" dirty="0">
                <a:solidFill>
                  <a:schemeClr val="bg1"/>
                </a:solidFill>
              </a:rPr>
              <a:t>Analyzed retail site Google analytics data from the past year, July 2012 to June 2013.</a:t>
            </a:r>
          </a:p>
          <a:p>
            <a:pPr marL="342900"/>
            <a:r>
              <a:rPr lang="en-US" sz="1800" dirty="0">
                <a:solidFill>
                  <a:schemeClr val="bg1"/>
                </a:solidFill>
              </a:rPr>
              <a:t>Data show a positive yearly growth with valleys in October, February. Spikes in December, January, and spiking April – Present.</a:t>
            </a:r>
          </a:p>
        </p:txBody>
      </p:sp>
      <p:pic>
        <p:nvPicPr>
          <p:cNvPr id="18" name="Picture 17" descr="A grid of lines on a black background&#10;&#10;Description automatically generated">
            <a:extLst>
              <a:ext uri="{FF2B5EF4-FFF2-40B4-BE49-F238E27FC236}">
                <a16:creationId xmlns:a16="http://schemas.microsoft.com/office/drawing/2014/main" id="{C98E6D26-FEBB-5421-1392-E14BF405A9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550" y="812415"/>
            <a:ext cx="5126898" cy="512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136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50666DC1-CD27-4874-9484-9D06C59F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BE66D35-6371-4809-9433-1EBF879150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2EF3F9A-9717-4ACB-A30D-96694842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3047998" cy="45739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F9D1A2-AFBE-A17A-1B9D-6AC31F9E9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21" y="397275"/>
            <a:ext cx="2628785" cy="37612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E-Commerce Conversion Rate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6FFBF572-8808-46CB-96B5-5843F06CA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555806"/>
            <a:ext cx="3047998" cy="2302193"/>
            <a:chOff x="6096002" y="-9073"/>
            <a:chExt cx="6095998" cy="6867073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E11730E-ABFC-4382-B90A-07A8BA40D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AC86C0A-840C-4F79-8B5B-41F64C190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</p:grpSp>
      <p:pic>
        <p:nvPicPr>
          <p:cNvPr id="21" name="Picture 20" descr="A graph of a bar&#10;&#10;Description automatically generated">
            <a:extLst>
              <a:ext uri="{FF2B5EF4-FFF2-40B4-BE49-F238E27FC236}">
                <a16:creationId xmlns:a16="http://schemas.microsoft.com/office/drawing/2014/main" id="{FDF26726-D452-EF0F-96E3-70BD090975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1656" y="1344735"/>
            <a:ext cx="3930963" cy="3930963"/>
          </a:xfrm>
          <a:prstGeom prst="rect">
            <a:avLst/>
          </a:prstGeom>
        </p:spPr>
      </p:pic>
      <p:pic>
        <p:nvPicPr>
          <p:cNvPr id="23" name="Picture 22" descr="A graph with blue bars&#10;&#10;Description automatically generated with medium confidence">
            <a:extLst>
              <a:ext uri="{FF2B5EF4-FFF2-40B4-BE49-F238E27FC236}">
                <a16:creationId xmlns:a16="http://schemas.microsoft.com/office/drawing/2014/main" id="{1BBDDB25-F104-9F4B-E71C-CD925026B5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656" y="1344735"/>
            <a:ext cx="3930963" cy="393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34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CC59F-A740-6DD1-A710-371D72EC0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B5EF4-7265-ED00-65EC-5BFEF9785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Month Snapshot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58477-07B0-AC26-7CCD-8F9B82399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Sessions rose by 224195, transactions by 6124, and QTY by 10262.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AddsToCart</a:t>
            </a:r>
            <a:r>
              <a:rPr lang="en-US" dirty="0"/>
              <a:t> fell by 21%. Buy it now feature?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3D4F358-0929-399E-5BD0-1E30D1B782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4702252"/>
              </p:ext>
            </p:extLst>
          </p:nvPr>
        </p:nvGraphicFramePr>
        <p:xfrm>
          <a:off x="2996078" y="5066222"/>
          <a:ext cx="6339838" cy="10248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7279">
                  <a:extLst>
                    <a:ext uri="{9D8B030D-6E8A-4147-A177-3AD203B41FA5}">
                      <a16:colId xmlns:a16="http://schemas.microsoft.com/office/drawing/2014/main" val="3485671242"/>
                    </a:ext>
                  </a:extLst>
                </a:gridCol>
                <a:gridCol w="1509980">
                  <a:extLst>
                    <a:ext uri="{9D8B030D-6E8A-4147-A177-3AD203B41FA5}">
                      <a16:colId xmlns:a16="http://schemas.microsoft.com/office/drawing/2014/main" val="381474875"/>
                    </a:ext>
                  </a:extLst>
                </a:gridCol>
                <a:gridCol w="962876">
                  <a:extLst>
                    <a:ext uri="{9D8B030D-6E8A-4147-A177-3AD203B41FA5}">
                      <a16:colId xmlns:a16="http://schemas.microsoft.com/office/drawing/2014/main" val="2180220289"/>
                    </a:ext>
                  </a:extLst>
                </a:gridCol>
                <a:gridCol w="1684006">
                  <a:extLst>
                    <a:ext uri="{9D8B030D-6E8A-4147-A177-3AD203B41FA5}">
                      <a16:colId xmlns:a16="http://schemas.microsoft.com/office/drawing/2014/main" val="635192154"/>
                    </a:ext>
                  </a:extLst>
                </a:gridCol>
                <a:gridCol w="1085697">
                  <a:extLst>
                    <a:ext uri="{9D8B030D-6E8A-4147-A177-3AD203B41FA5}">
                      <a16:colId xmlns:a16="http://schemas.microsoft.com/office/drawing/2014/main" val="2157185419"/>
                    </a:ext>
                  </a:extLst>
                </a:gridCol>
              </a:tblGrid>
              <a:tr h="3416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Sessions_diff_rel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Transactions_diff_rel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QTY_diff_rel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AddsToCart_diff_rel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year_month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09789248"/>
                  </a:ext>
                </a:extLst>
              </a:tr>
              <a:tr h="34163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0.19250171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0.21659798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0.19876426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-0.2102838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2013-6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325849612"/>
                  </a:ext>
                </a:extLst>
              </a:tr>
              <a:tr h="34163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-0.1017836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-0.0651981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-0.0603684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-0.2563179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2013-5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5754593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998331B-185C-45DE-FC7D-6DB95D3C9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0364086"/>
              </p:ext>
            </p:extLst>
          </p:nvPr>
        </p:nvGraphicFramePr>
        <p:xfrm>
          <a:off x="484551" y="3708701"/>
          <a:ext cx="10631372" cy="9428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50513">
                  <a:extLst>
                    <a:ext uri="{9D8B030D-6E8A-4147-A177-3AD203B41FA5}">
                      <a16:colId xmlns:a16="http://schemas.microsoft.com/office/drawing/2014/main" val="2997968044"/>
                    </a:ext>
                  </a:extLst>
                </a:gridCol>
                <a:gridCol w="850513">
                  <a:extLst>
                    <a:ext uri="{9D8B030D-6E8A-4147-A177-3AD203B41FA5}">
                      <a16:colId xmlns:a16="http://schemas.microsoft.com/office/drawing/2014/main" val="1845895939"/>
                    </a:ext>
                  </a:extLst>
                </a:gridCol>
                <a:gridCol w="850513">
                  <a:extLst>
                    <a:ext uri="{9D8B030D-6E8A-4147-A177-3AD203B41FA5}">
                      <a16:colId xmlns:a16="http://schemas.microsoft.com/office/drawing/2014/main" val="4214914666"/>
                    </a:ext>
                  </a:extLst>
                </a:gridCol>
                <a:gridCol w="850513">
                  <a:extLst>
                    <a:ext uri="{9D8B030D-6E8A-4147-A177-3AD203B41FA5}">
                      <a16:colId xmlns:a16="http://schemas.microsoft.com/office/drawing/2014/main" val="3555463246"/>
                    </a:ext>
                  </a:extLst>
                </a:gridCol>
                <a:gridCol w="850513">
                  <a:extLst>
                    <a:ext uri="{9D8B030D-6E8A-4147-A177-3AD203B41FA5}">
                      <a16:colId xmlns:a16="http://schemas.microsoft.com/office/drawing/2014/main" val="1162894618"/>
                    </a:ext>
                  </a:extLst>
                </a:gridCol>
                <a:gridCol w="850513">
                  <a:extLst>
                    <a:ext uri="{9D8B030D-6E8A-4147-A177-3AD203B41FA5}">
                      <a16:colId xmlns:a16="http://schemas.microsoft.com/office/drawing/2014/main" val="2551874421"/>
                    </a:ext>
                  </a:extLst>
                </a:gridCol>
                <a:gridCol w="850513">
                  <a:extLst>
                    <a:ext uri="{9D8B030D-6E8A-4147-A177-3AD203B41FA5}">
                      <a16:colId xmlns:a16="http://schemas.microsoft.com/office/drawing/2014/main" val="3710544462"/>
                    </a:ext>
                  </a:extLst>
                </a:gridCol>
                <a:gridCol w="1057102">
                  <a:extLst>
                    <a:ext uri="{9D8B030D-6E8A-4147-A177-3AD203B41FA5}">
                      <a16:colId xmlns:a16="http://schemas.microsoft.com/office/drawing/2014/main" val="29726303"/>
                    </a:ext>
                  </a:extLst>
                </a:gridCol>
                <a:gridCol w="1166997">
                  <a:extLst>
                    <a:ext uri="{9D8B030D-6E8A-4147-A177-3AD203B41FA5}">
                      <a16:colId xmlns:a16="http://schemas.microsoft.com/office/drawing/2014/main" val="755212126"/>
                    </a:ext>
                  </a:extLst>
                </a:gridCol>
                <a:gridCol w="904012">
                  <a:extLst>
                    <a:ext uri="{9D8B030D-6E8A-4147-A177-3AD203B41FA5}">
                      <a16:colId xmlns:a16="http://schemas.microsoft.com/office/drawing/2014/main" val="3526754043"/>
                    </a:ext>
                  </a:extLst>
                </a:gridCol>
                <a:gridCol w="1549670">
                  <a:extLst>
                    <a:ext uri="{9D8B030D-6E8A-4147-A177-3AD203B41FA5}">
                      <a16:colId xmlns:a16="http://schemas.microsoft.com/office/drawing/2014/main" val="3913985298"/>
                    </a:ext>
                  </a:extLst>
                </a:gridCol>
              </a:tblGrid>
              <a:tr h="45369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year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month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Sessions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Transactions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QTY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ECR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addsToCart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Sessions_diff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Transactions_diff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QTY_diff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AddsToCart_diff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29431271"/>
                  </a:ext>
                </a:extLst>
              </a:tr>
              <a:tr h="24455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1388834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34538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61891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0.02486834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107970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224195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6149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10262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-28750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12316185"/>
                  </a:ext>
                </a:extLst>
              </a:tr>
              <a:tr h="24455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1164639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28389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51629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0.02437579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136720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-131974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-1980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-3317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-47122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18161844"/>
                  </a:ext>
                </a:extLst>
              </a:tr>
            </a:tbl>
          </a:graphicData>
        </a:graphic>
      </p:graphicFrame>
      <p:sp>
        <p:nvSpPr>
          <p:cNvPr id="8" name="Arrow: Right 7">
            <a:extLst>
              <a:ext uri="{FF2B5EF4-FFF2-40B4-BE49-F238E27FC236}">
                <a16:creationId xmlns:a16="http://schemas.microsoft.com/office/drawing/2014/main" id="{64C06292-40BF-4CC0-1AB8-21367D2D584B}"/>
              </a:ext>
            </a:extLst>
          </p:cNvPr>
          <p:cNvSpPr/>
          <p:nvPr/>
        </p:nvSpPr>
        <p:spPr>
          <a:xfrm>
            <a:off x="1196433" y="5391313"/>
            <a:ext cx="1288111" cy="3747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409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18F97D-1DB7-18A4-DC6C-A1E7F5F0F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707E-B42F-F1D8-A8E5-995B87709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61EEB-243F-1768-8D4E-BAB55A174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Conversion Rate Optimization (CRO)</a:t>
            </a:r>
            <a:r>
              <a:rPr lang="en-US" dirty="0"/>
              <a:t>: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dirty="0"/>
              <a:t>Look at smoothing out mobile sale process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dirty="0"/>
              <a:t>Identify why desktop users are more likely to buy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Set a goal for growth: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dirty="0"/>
              <a:t>Continue monitoring key analytics, look for stagnation or decline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Collect more data: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dirty="0"/>
              <a:t>Traffic source analysis, audience segmentation, user behavior analysis</a:t>
            </a:r>
          </a:p>
        </p:txBody>
      </p:sp>
    </p:spTree>
    <p:extLst>
      <p:ext uri="{BB962C8B-B14F-4D97-AF65-F5344CB8AC3E}">
        <p14:creationId xmlns:p14="http://schemas.microsoft.com/office/powerpoint/2010/main" val="3832504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10BB4-2255-0FBE-3826-E35D367E4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F9641-0668-E614-E73E-E5E5BBD69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4" name="Picture 13" descr="A graph with a line&#10;&#10;Description automatically generated">
            <a:extLst>
              <a:ext uri="{FF2B5EF4-FFF2-40B4-BE49-F238E27FC236}">
                <a16:creationId xmlns:a16="http://schemas.microsoft.com/office/drawing/2014/main" id="{3ACC3EAA-DBDE-983F-60F1-B7C0F7E45D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" r="10694"/>
          <a:stretch/>
        </p:blipFill>
        <p:spPr>
          <a:xfrm>
            <a:off x="7943645" y="3434577"/>
            <a:ext cx="2459985" cy="2782003"/>
          </a:xfrm>
          <a:prstGeom prst="rect">
            <a:avLst/>
          </a:prstGeom>
        </p:spPr>
      </p:pic>
      <p:pic>
        <p:nvPicPr>
          <p:cNvPr id="16" name="Picture 15" descr="A graph with a line&#10;&#10;Description automatically generated">
            <a:extLst>
              <a:ext uri="{FF2B5EF4-FFF2-40B4-BE49-F238E27FC236}">
                <a16:creationId xmlns:a16="http://schemas.microsoft.com/office/drawing/2014/main" id="{9BAC6F02-5552-5DE7-D97F-11B3DA7BCA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" r="10729"/>
          <a:stretch/>
        </p:blipFill>
        <p:spPr>
          <a:xfrm>
            <a:off x="4465743" y="2822809"/>
            <a:ext cx="2748122" cy="310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755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DDAA74B-8E81-4F15-BC0F-4050965FF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4CD4C6-F07B-411C-876A-727559731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6083644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3C4507-18FB-31CB-C9FE-9DC64C75D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5022630" cy="2430030"/>
          </a:xfrm>
        </p:spPr>
        <p:txBody>
          <a:bodyPr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D100F-555B-AC8F-4149-51E9F23AF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552" y="3870613"/>
            <a:ext cx="5022630" cy="230634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Data Science Master’s @ UVM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Loves to optimize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Climber, Runner, Squash Player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Jazz Pianist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Lover of all types of games!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Pro MTG player</a:t>
            </a:r>
          </a:p>
          <a:p>
            <a:pPr>
              <a:lnSpc>
                <a:spcPct val="110000"/>
              </a:lnSpc>
            </a:pPr>
            <a:endParaRPr lang="en-US" sz="1800" dirty="0"/>
          </a:p>
        </p:txBody>
      </p:sp>
      <p:pic>
        <p:nvPicPr>
          <p:cNvPr id="5" name="Picture 4" descr="A person in a suit and tie&#10;&#10;Description automatically generated">
            <a:extLst>
              <a:ext uri="{FF2B5EF4-FFF2-40B4-BE49-F238E27FC236}">
                <a16:creationId xmlns:a16="http://schemas.microsoft.com/office/drawing/2014/main" id="{3655A79F-9EA2-6FF3-0588-47D115F49F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0" r="9761"/>
          <a:stretch/>
        </p:blipFill>
        <p:spPr>
          <a:xfrm>
            <a:off x="6083644" y="-1"/>
            <a:ext cx="3054183" cy="3429001"/>
          </a:xfrm>
          <a:prstGeom prst="rect">
            <a:avLst/>
          </a:prstGeom>
        </p:spPr>
      </p:pic>
      <p:pic>
        <p:nvPicPr>
          <p:cNvPr id="7" name="Picture 6" descr="A person sitting at a table with his fist raised&#10;&#10;Description automatically generated">
            <a:extLst>
              <a:ext uri="{FF2B5EF4-FFF2-40B4-BE49-F238E27FC236}">
                <a16:creationId xmlns:a16="http://schemas.microsoft.com/office/drawing/2014/main" id="{FD36B3EE-C25E-15C1-0D83-4134E38D8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827" y="3429000"/>
            <a:ext cx="3051121" cy="305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526852"/>
      </p:ext>
    </p:extLst>
  </p:cSld>
  <p:clrMapOvr>
    <a:masterClrMapping/>
  </p:clrMapOvr>
</p:sld>
</file>

<file path=ppt/theme/theme1.xml><?xml version="1.0" encoding="utf-8"?>
<a:theme xmlns:a="http://schemas.openxmlformats.org/drawingml/2006/main" name="MatrixVTI">
  <a:themeElements>
    <a:clrScheme name="Custom 29">
      <a:dk1>
        <a:srgbClr val="000000"/>
      </a:dk1>
      <a:lt1>
        <a:sysClr val="window" lastClr="FFFFFF"/>
      </a:lt1>
      <a:dk2>
        <a:srgbClr val="465959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7967B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5291</TotalTime>
  <Words>258</Words>
  <Application>Microsoft Office PowerPoint</Application>
  <PresentationFormat>Widescreen</PresentationFormat>
  <Paragraphs>81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Arial</vt:lpstr>
      <vt:lpstr>Avenir Next LT Pro</vt:lpstr>
      <vt:lpstr>Bahnschrift</vt:lpstr>
      <vt:lpstr>Calibri</vt:lpstr>
      <vt:lpstr>MatrixVTI</vt:lpstr>
      <vt:lpstr>IXIS Data Science Challenge</vt:lpstr>
      <vt:lpstr>Traffic, QTY Transactions: All Increasing</vt:lpstr>
      <vt:lpstr>E-Commerce Conversion Rate</vt:lpstr>
      <vt:lpstr>Two Month Snapshot</vt:lpstr>
      <vt:lpstr>Next Steps</vt:lpstr>
      <vt:lpstr>Appendix</vt:lpstr>
      <vt:lpstr>About 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Interview – EnergyHub</dc:title>
  <dc:creator>Alex P Friedrichsen</dc:creator>
  <cp:lastModifiedBy>Alex Friedrichsen</cp:lastModifiedBy>
  <cp:revision>12</cp:revision>
  <cp:lastPrinted>2024-05-08T04:14:51Z</cp:lastPrinted>
  <dcterms:created xsi:type="dcterms:W3CDTF">2024-03-11T01:27:23Z</dcterms:created>
  <dcterms:modified xsi:type="dcterms:W3CDTF">2024-05-08T04:15:07Z</dcterms:modified>
</cp:coreProperties>
</file>

<file path=docProps/thumbnail.jpeg>
</file>